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1D1"/>
    <a:srgbClr val="FFE1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7" d="100"/>
          <a:sy n="37" d="100"/>
        </p:scale>
        <p:origin x="917" y="-420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alphaModFix amt="49000"/>
            <a:lum/>
          </a:blip>
          <a:srcRect/>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886254" y="230027"/>
            <a:ext cx="23430642" cy="3839134"/>
          </a:xfrm>
          <a:prstGeom prst="rect">
            <a:avLst/>
          </a:prstGeom>
          <a:solidFill>
            <a:schemeClr val="bg1"/>
          </a:solidFill>
          <a:ln w="38100">
            <a:solidFill>
              <a:srgbClr val="C00000"/>
            </a:solidFill>
          </a:ln>
          <a:effectLst>
            <a:glow rad="139700">
              <a:srgbClr val="C00000">
                <a:alpha val="40000"/>
              </a:srgbClr>
            </a:glow>
          </a:effectLst>
        </p:spPr>
        <p:txBody>
          <a:bodyPr spcFirstLastPara="1" wrap="square" lIns="140425" tIns="70200" rIns="140425" bIns="70200" anchor="ctr" anchorCtr="0">
            <a:noAutofit/>
          </a:bodyPr>
          <a:lstStyle/>
          <a:p>
            <a:pPr lvl="0" algn="ctr"/>
            <a:endParaRPr lang="tr-TR" sz="4800" b="1" dirty="0" smtClean="0">
              <a:solidFill>
                <a:schemeClr val="tx1"/>
              </a:solidFill>
              <a:latin typeface="Times New Roman" panose="02020603050405020304" pitchFamily="18" charset="0"/>
              <a:cs typeface="Times New Roman" panose="02020603050405020304" pitchFamily="18" charset="0"/>
            </a:endParaRPr>
          </a:p>
          <a:p>
            <a:pPr lvl="0" algn="ctr"/>
            <a:r>
              <a:rPr lang="en-US" sz="4800" b="1" dirty="0" smtClean="0">
                <a:solidFill>
                  <a:srgbClr val="FF0000"/>
                </a:solidFill>
                <a:latin typeface="Times New Roman" panose="02020603050405020304" pitchFamily="18" charset="0"/>
                <a:cs typeface="Times New Roman" panose="02020603050405020304" pitchFamily="18" charset="0"/>
              </a:rPr>
              <a:t>Examination </a:t>
            </a:r>
            <a:r>
              <a:rPr lang="en-US" sz="4800" b="1" dirty="0">
                <a:solidFill>
                  <a:srgbClr val="FF0000"/>
                </a:solidFill>
                <a:latin typeface="Times New Roman" panose="02020603050405020304" pitchFamily="18" charset="0"/>
                <a:cs typeface="Times New Roman" panose="02020603050405020304" pitchFamily="18" charset="0"/>
              </a:rPr>
              <a:t>of Platelet Count and Mean Platelet Volume (MPV) Values in </a:t>
            </a:r>
            <a:r>
              <a:rPr lang="en-US" sz="4800" b="1" dirty="0" smtClean="0">
                <a:solidFill>
                  <a:srgbClr val="FF0000"/>
                </a:solidFill>
                <a:latin typeface="Times New Roman" panose="02020603050405020304" pitchFamily="18" charset="0"/>
                <a:cs typeface="Times New Roman" panose="02020603050405020304" pitchFamily="18" charset="0"/>
              </a:rPr>
              <a:t>Children</a:t>
            </a:r>
            <a:r>
              <a:rPr lang="tr-TR" sz="4800" b="1" dirty="0" smtClean="0">
                <a:solidFill>
                  <a:srgbClr val="FF0000"/>
                </a:solidFill>
                <a:latin typeface="Times New Roman" panose="02020603050405020304" pitchFamily="18" charset="0"/>
                <a:cs typeface="Times New Roman" panose="02020603050405020304" pitchFamily="18" charset="0"/>
              </a:rPr>
              <a:t> </a:t>
            </a:r>
            <a:r>
              <a:rPr lang="en-US" sz="4800" b="1" dirty="0" smtClean="0">
                <a:solidFill>
                  <a:srgbClr val="FF0000"/>
                </a:solidFill>
                <a:latin typeface="Times New Roman" panose="02020603050405020304" pitchFamily="18" charset="0"/>
                <a:cs typeface="Times New Roman" panose="02020603050405020304" pitchFamily="18" charset="0"/>
              </a:rPr>
              <a:t>Diagnosed </a:t>
            </a:r>
            <a:r>
              <a:rPr lang="en-US" sz="4800" b="1" dirty="0">
                <a:solidFill>
                  <a:srgbClr val="FF0000"/>
                </a:solidFill>
                <a:latin typeface="Times New Roman" panose="02020603050405020304" pitchFamily="18" charset="0"/>
                <a:cs typeface="Times New Roman" panose="02020603050405020304" pitchFamily="18" charset="0"/>
              </a:rPr>
              <a:t>With Rheumatic Heart </a:t>
            </a:r>
            <a:r>
              <a:rPr lang="en-US" sz="4800" b="1" dirty="0" smtClean="0">
                <a:solidFill>
                  <a:srgbClr val="FF0000"/>
                </a:solidFill>
                <a:latin typeface="Times New Roman" panose="02020603050405020304" pitchFamily="18" charset="0"/>
                <a:cs typeface="Times New Roman" panose="02020603050405020304" pitchFamily="18" charset="0"/>
              </a:rPr>
              <a:t>Disease</a:t>
            </a:r>
            <a:endParaRPr lang="tr-TR" sz="4800" b="1" dirty="0" smtClean="0">
              <a:solidFill>
                <a:srgbClr val="FF0000"/>
              </a:solidFill>
              <a:latin typeface="Times New Roman" panose="02020603050405020304" pitchFamily="18" charset="0"/>
              <a:cs typeface="Times New Roman" panose="02020603050405020304" pitchFamily="18" charset="0"/>
            </a:endParaRPr>
          </a:p>
          <a:p>
            <a:pPr lvl="0" algn="ctr"/>
            <a:r>
              <a:rPr lang="tr-TR" sz="3600" b="1" dirty="0">
                <a:solidFill>
                  <a:srgbClr val="7030A0"/>
                </a:solidFill>
                <a:latin typeface="Times New Roman" panose="02020603050405020304" pitchFamily="18" charset="0"/>
                <a:cs typeface="Times New Roman" panose="02020603050405020304" pitchFamily="18" charset="0"/>
              </a:rPr>
              <a:t>Fatma Zehra </a:t>
            </a:r>
            <a:r>
              <a:rPr lang="tr-TR" sz="3600" b="1" dirty="0" smtClean="0">
                <a:solidFill>
                  <a:srgbClr val="7030A0"/>
                </a:solidFill>
                <a:latin typeface="Times New Roman" panose="02020603050405020304" pitchFamily="18" charset="0"/>
                <a:cs typeface="Times New Roman" panose="02020603050405020304" pitchFamily="18" charset="0"/>
              </a:rPr>
              <a:t>Yüksel¹ </a:t>
            </a:r>
            <a:r>
              <a:rPr lang="tr-TR" sz="3600" b="1" dirty="0">
                <a:solidFill>
                  <a:srgbClr val="7030A0"/>
                </a:solidFill>
                <a:latin typeface="Times New Roman" panose="02020603050405020304" pitchFamily="18" charset="0"/>
                <a:cs typeface="Times New Roman" panose="02020603050405020304" pitchFamily="18" charset="0"/>
              </a:rPr>
              <a:t>, Yılmaz </a:t>
            </a:r>
            <a:r>
              <a:rPr lang="tr-TR" sz="3600" b="1" dirty="0" smtClean="0">
                <a:solidFill>
                  <a:srgbClr val="7030A0"/>
                </a:solidFill>
                <a:latin typeface="Times New Roman" panose="02020603050405020304" pitchFamily="18" charset="0"/>
                <a:cs typeface="Times New Roman" panose="02020603050405020304" pitchFamily="18" charset="0"/>
              </a:rPr>
              <a:t>Yozgat²</a:t>
            </a:r>
          </a:p>
          <a:p>
            <a:pPr lvl="0" algn="ctr"/>
            <a:r>
              <a:rPr lang="tr-TR" sz="2800" b="1" dirty="0" smtClean="0">
                <a:solidFill>
                  <a:srgbClr val="7030A0"/>
                </a:solidFill>
                <a:latin typeface="Times New Roman" panose="02020603050405020304" pitchFamily="18" charset="0"/>
                <a:cs typeface="Times New Roman" panose="02020603050405020304" pitchFamily="18" charset="0"/>
              </a:rPr>
              <a:t>¹</a:t>
            </a:r>
            <a:r>
              <a:rPr lang="en-US" sz="2800" b="1" dirty="0" err="1" smtClean="0">
                <a:solidFill>
                  <a:srgbClr val="7030A0"/>
                </a:solidFill>
                <a:latin typeface="Times New Roman" panose="02020603050405020304" pitchFamily="18" charset="0"/>
                <a:cs typeface="Times New Roman" panose="02020603050405020304" pitchFamily="18" charset="0"/>
              </a:rPr>
              <a:t>Bezmialem</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Vakıf</a:t>
            </a:r>
            <a:r>
              <a:rPr lang="en-US" sz="2800" b="1" dirty="0">
                <a:solidFill>
                  <a:srgbClr val="7030A0"/>
                </a:solidFill>
                <a:latin typeface="Times New Roman" panose="02020603050405020304" pitchFamily="18" charset="0"/>
                <a:cs typeface="Times New Roman" panose="02020603050405020304" pitchFamily="18" charset="0"/>
              </a:rPr>
              <a:t> University Faculty of Medicine, Istanbul, Turkey</a:t>
            </a:r>
          </a:p>
          <a:p>
            <a:pPr lvl="0" algn="ctr"/>
            <a:r>
              <a:rPr lang="tr-TR" sz="2800" b="1" dirty="0" smtClean="0">
                <a:solidFill>
                  <a:srgbClr val="7030A0"/>
                </a:solidFill>
                <a:latin typeface="Times New Roman" panose="02020603050405020304" pitchFamily="18" charset="0"/>
                <a:cs typeface="Times New Roman" panose="02020603050405020304" pitchFamily="18" charset="0"/>
              </a:rPr>
              <a:t>²</a:t>
            </a:r>
            <a:r>
              <a:rPr lang="en-US" sz="2800" b="1" dirty="0" err="1" smtClean="0">
                <a:solidFill>
                  <a:srgbClr val="7030A0"/>
                </a:solidFill>
                <a:latin typeface="Times New Roman" panose="02020603050405020304" pitchFamily="18" charset="0"/>
                <a:cs typeface="Times New Roman" panose="02020603050405020304" pitchFamily="18" charset="0"/>
              </a:rPr>
              <a:t>Bezmialem</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Vakıf</a:t>
            </a:r>
            <a:r>
              <a:rPr lang="en-US" sz="2800" b="1" dirty="0">
                <a:solidFill>
                  <a:srgbClr val="7030A0"/>
                </a:solidFill>
                <a:latin typeface="Times New Roman" panose="02020603050405020304" pitchFamily="18" charset="0"/>
                <a:cs typeface="Times New Roman" panose="02020603050405020304" pitchFamily="18" charset="0"/>
              </a:rPr>
              <a:t> University Faculty of Medicine, Department of </a:t>
            </a:r>
            <a:r>
              <a:rPr lang="en-US" sz="2800" b="1" dirty="0" err="1">
                <a:solidFill>
                  <a:srgbClr val="7030A0"/>
                </a:solidFill>
                <a:latin typeface="Times New Roman" panose="02020603050405020304" pitchFamily="18" charset="0"/>
                <a:cs typeface="Times New Roman" panose="02020603050405020304" pitchFamily="18" charset="0"/>
              </a:rPr>
              <a:t>Pediatry</a:t>
            </a:r>
            <a:r>
              <a:rPr lang="en-US" sz="2800" b="1" dirty="0">
                <a:solidFill>
                  <a:srgbClr val="7030A0"/>
                </a:solidFill>
                <a:latin typeface="Times New Roman" panose="02020603050405020304" pitchFamily="18" charset="0"/>
                <a:cs typeface="Times New Roman" panose="02020603050405020304" pitchFamily="18" charset="0"/>
              </a:rPr>
              <a:t>, Division of Pediatric</a:t>
            </a:r>
          </a:p>
          <a:p>
            <a:pPr lvl="0" algn="ctr"/>
            <a:r>
              <a:rPr lang="en-US" sz="2800" b="1" dirty="0">
                <a:solidFill>
                  <a:srgbClr val="7030A0"/>
                </a:solidFill>
                <a:latin typeface="Times New Roman" panose="02020603050405020304" pitchFamily="18" charset="0"/>
                <a:cs typeface="Times New Roman" panose="02020603050405020304" pitchFamily="18" charset="0"/>
              </a:rPr>
              <a:t>Cardiology, Istanbul, Turkey</a:t>
            </a:r>
            <a:endParaRPr lang="tr-TR" sz="2800" b="1" dirty="0" smtClean="0">
              <a:solidFill>
                <a:srgbClr val="7030A0"/>
              </a:solidFill>
              <a:latin typeface="Times New Roman" panose="02020603050405020304" pitchFamily="18" charset="0"/>
              <a:cs typeface="Times New Roman" panose="02020603050405020304" pitchFamily="18" charset="0"/>
            </a:endParaRPr>
          </a:p>
          <a:p>
            <a:pPr lvl="0" algn="ctr"/>
            <a:endParaRPr sz="3600" b="1" i="0" u="none" strike="noStrike" cap="none" dirty="0">
              <a:solidFill>
                <a:schemeClr val="tx1"/>
              </a:solidFill>
              <a:latin typeface="Times New Roman" panose="02020603050405020304" pitchFamily="18" charset="0"/>
              <a:cs typeface="Times New Roman" panose="02020603050405020304" pitchFamily="18" charset="0"/>
              <a:sym typeface="Arial"/>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pic>
        <p:nvPicPr>
          <p:cNvPr id="3" name="Resim 2">
            <a:extLst>
              <a:ext uri="{FF2B5EF4-FFF2-40B4-BE49-F238E27FC236}">
                <a16:creationId xmlns:a16="http://schemas.microsoft.com/office/drawing/2014/main" xmlns="" id="{81A42AAE-DE5E-43EF-9114-7F48B414803D}"/>
              </a:ext>
            </a:extLst>
          </p:cNvPr>
          <p:cNvPicPr>
            <a:picLocks noChangeAspect="1"/>
          </p:cNvPicPr>
          <p:nvPr/>
        </p:nvPicPr>
        <p:blipFill>
          <a:blip r:embed="rId3"/>
          <a:stretch>
            <a:fillRect/>
          </a:stretch>
        </p:blipFill>
        <p:spPr>
          <a:xfrm>
            <a:off x="20327399" y="1465844"/>
            <a:ext cx="3431579" cy="1959421"/>
          </a:xfrm>
          <a:prstGeom prst="rect">
            <a:avLst/>
          </a:prstGeom>
        </p:spPr>
      </p:pic>
      <p:pic>
        <p:nvPicPr>
          <p:cNvPr id="2" name="Resim 1">
            <a:extLst>
              <a:ext uri="{FF2B5EF4-FFF2-40B4-BE49-F238E27FC236}">
                <a16:creationId xmlns:a16="http://schemas.microsoft.com/office/drawing/2014/main" xmlns="" id="{499907C4-6067-43A8-BE0D-C0AC19DAA90D}"/>
              </a:ext>
            </a:extLst>
          </p:cNvPr>
          <p:cNvPicPr>
            <a:picLocks noChangeAspect="1"/>
          </p:cNvPicPr>
          <p:nvPr/>
        </p:nvPicPr>
        <p:blipFill>
          <a:blip r:embed="rId4"/>
          <a:stretch>
            <a:fillRect/>
          </a:stretch>
        </p:blipFill>
        <p:spPr>
          <a:xfrm>
            <a:off x="-3556264" y="28159731"/>
            <a:ext cx="23346263" cy="44269561"/>
          </a:xfrm>
          <a:prstGeom prst="rect">
            <a:avLst/>
          </a:prstGeom>
        </p:spPr>
      </p:pic>
      <p:pic>
        <p:nvPicPr>
          <p:cNvPr id="4" name="Resim 3">
            <a:extLst>
              <a:ext uri="{FF2B5EF4-FFF2-40B4-BE49-F238E27FC236}">
                <a16:creationId xmlns:a16="http://schemas.microsoft.com/office/drawing/2014/main" xmlns="" id="{84B62357-04AF-4D7C-90B8-C0E6F04FCA6A}"/>
              </a:ext>
            </a:extLst>
          </p:cNvPr>
          <p:cNvPicPr>
            <a:picLocks noChangeAspect="1"/>
          </p:cNvPicPr>
          <p:nvPr/>
        </p:nvPicPr>
        <p:blipFill>
          <a:blip r:embed="rId5"/>
          <a:stretch>
            <a:fillRect/>
          </a:stretch>
        </p:blipFill>
        <p:spPr>
          <a:xfrm>
            <a:off x="10149558" y="7246956"/>
            <a:ext cx="11284674" cy="21386622"/>
          </a:xfrm>
          <a:prstGeom prst="rect">
            <a:avLst/>
          </a:prstGeom>
        </p:spPr>
      </p:pic>
      <p:pic>
        <p:nvPicPr>
          <p:cNvPr id="8" name="Resim 7"/>
          <p:cNvPicPr>
            <a:picLocks noChangeAspect="1"/>
          </p:cNvPicPr>
          <p:nvPr/>
        </p:nvPicPr>
        <p:blipFill>
          <a:blip r:embed="rId6">
            <a:duotone>
              <a:prstClr val="black"/>
              <a:schemeClr val="tx2">
                <a:tint val="45000"/>
                <a:satMod val="400000"/>
              </a:schemeClr>
            </a:duotone>
          </a:blip>
          <a:stretch>
            <a:fillRect/>
          </a:stretch>
        </p:blipFill>
        <p:spPr>
          <a:xfrm>
            <a:off x="14418284" y="5283813"/>
            <a:ext cx="8391686" cy="57896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5" name="Resim 14"/>
          <p:cNvPicPr>
            <a:picLocks noChangeAspect="1"/>
          </p:cNvPicPr>
          <p:nvPr/>
        </p:nvPicPr>
        <p:blipFill>
          <a:blip r:embed="rId7"/>
          <a:stretch>
            <a:fillRect/>
          </a:stretch>
        </p:blipFill>
        <p:spPr>
          <a:xfrm>
            <a:off x="2543867" y="5283813"/>
            <a:ext cx="8339455" cy="720882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6" name="Resim 15"/>
          <p:cNvPicPr>
            <a:picLocks noChangeAspect="1"/>
          </p:cNvPicPr>
          <p:nvPr/>
        </p:nvPicPr>
        <p:blipFill>
          <a:blip r:embed="rId7"/>
          <a:stretch>
            <a:fillRect/>
          </a:stretch>
        </p:blipFill>
        <p:spPr>
          <a:xfrm>
            <a:off x="15054913" y="20278606"/>
            <a:ext cx="8158557" cy="371524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Resim 16"/>
          <p:cNvPicPr>
            <a:picLocks noChangeAspect="1"/>
          </p:cNvPicPr>
          <p:nvPr/>
        </p:nvPicPr>
        <p:blipFill>
          <a:blip r:embed="rId8"/>
          <a:stretch>
            <a:fillRect/>
          </a:stretch>
        </p:blipFill>
        <p:spPr>
          <a:xfrm>
            <a:off x="2348754" y="25477711"/>
            <a:ext cx="8079954" cy="562508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8" name="Resim 17"/>
          <p:cNvPicPr>
            <a:picLocks noChangeAspect="1"/>
          </p:cNvPicPr>
          <p:nvPr/>
        </p:nvPicPr>
        <p:blipFill>
          <a:blip r:embed="rId8"/>
          <a:stretch>
            <a:fillRect/>
          </a:stretch>
        </p:blipFill>
        <p:spPr>
          <a:xfrm>
            <a:off x="13961327" y="25606201"/>
            <a:ext cx="10667198" cy="60324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0" name="Metin kutusu 29"/>
          <p:cNvSpPr txBox="1"/>
          <p:nvPr/>
        </p:nvSpPr>
        <p:spPr>
          <a:xfrm>
            <a:off x="3207746" y="5544641"/>
            <a:ext cx="7248292" cy="6986528"/>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rPr>
              <a:t>Acute </a:t>
            </a:r>
            <a:r>
              <a:rPr lang="en-US" sz="2800" dirty="0">
                <a:latin typeface="Times New Roman" panose="02020603050405020304" pitchFamily="18" charset="0"/>
                <a:cs typeface="Times New Roman" panose="02020603050405020304" pitchFamily="18" charset="0"/>
              </a:rPr>
              <a:t>rheumatic fever (ARF) is a non </a:t>
            </a:r>
            <a:r>
              <a:rPr lang="en-US" sz="2800" dirty="0" err="1">
                <a:latin typeface="Times New Roman" panose="02020603050405020304" pitchFamily="18" charset="0"/>
                <a:cs typeface="Times New Roman" panose="02020603050405020304" pitchFamily="18" charset="0"/>
              </a:rPr>
              <a:t>suppurative</a:t>
            </a:r>
            <a:r>
              <a:rPr lang="en-US" sz="2800" dirty="0">
                <a:latin typeface="Times New Roman" panose="02020603050405020304" pitchFamily="18" charset="0"/>
                <a:cs typeface="Times New Roman" panose="02020603050405020304" pitchFamily="18" charset="0"/>
              </a:rPr>
              <a:t> inflammatory connective</a:t>
            </a:r>
          </a:p>
          <a:p>
            <a:r>
              <a:rPr lang="en-US" sz="2800" dirty="0">
                <a:latin typeface="Times New Roman" panose="02020603050405020304" pitchFamily="18" charset="0"/>
                <a:cs typeface="Times New Roman" panose="02020603050405020304" pitchFamily="18" charset="0"/>
              </a:rPr>
              <a:t>tissue disease seen after group A beta hemolytic streptococcal (GAS) infections of the upper</a:t>
            </a:r>
          </a:p>
          <a:p>
            <a:r>
              <a:rPr lang="en-US" sz="2800" dirty="0">
                <a:latin typeface="Times New Roman" panose="02020603050405020304" pitchFamily="18" charset="0"/>
                <a:cs typeface="Times New Roman" panose="02020603050405020304" pitchFamily="18" charset="0"/>
              </a:rPr>
              <a:t>respiratory tract. Long term cardiac damage that can </a:t>
            </a:r>
            <a:r>
              <a:rPr lang="en-US" sz="2800" dirty="0" err="1">
                <a:latin typeface="Times New Roman" panose="02020603050405020304" pitchFamily="18" charset="0"/>
                <a:cs typeface="Times New Roman" panose="02020603050405020304" pitchFamily="18" charset="0"/>
              </a:rPr>
              <a:t>ocur</a:t>
            </a:r>
            <a:r>
              <a:rPr lang="en-US" sz="2800" dirty="0">
                <a:latin typeface="Times New Roman" panose="02020603050405020304" pitchFamily="18" charset="0"/>
                <a:cs typeface="Times New Roman" panose="02020603050405020304" pitchFamily="18" charset="0"/>
              </a:rPr>
              <a:t> as a result of a single severe attack</a:t>
            </a:r>
          </a:p>
          <a:p>
            <a:r>
              <a:rPr lang="en-US" sz="2800" dirty="0">
                <a:latin typeface="Times New Roman" panose="02020603050405020304" pitchFamily="18" charset="0"/>
                <a:cs typeface="Times New Roman" panose="02020603050405020304" pitchFamily="18" charset="0"/>
              </a:rPr>
              <a:t>or multiple recurrent acute rheumatic fever attacks is called rheumatic heart disease (RHD).</a:t>
            </a:r>
          </a:p>
          <a:p>
            <a:r>
              <a:rPr lang="en-US" sz="2800" dirty="0">
                <a:latin typeface="Times New Roman" panose="02020603050405020304" pitchFamily="18" charset="0"/>
                <a:cs typeface="Times New Roman" panose="02020603050405020304" pitchFamily="18" charset="0"/>
              </a:rPr>
              <a:t>Mean platelet volume (MPV) when evaluated together with the platelet count (PLT), we can</a:t>
            </a:r>
          </a:p>
          <a:p>
            <a:r>
              <a:rPr lang="en-US" sz="2800" dirty="0">
                <a:latin typeface="Times New Roman" panose="02020603050405020304" pitchFamily="18" charset="0"/>
                <a:cs typeface="Times New Roman" panose="02020603050405020304" pitchFamily="18" charset="0"/>
              </a:rPr>
              <a:t>obtain significant results in terms of showing the severity of inflammation in blood. The aim</a:t>
            </a:r>
          </a:p>
          <a:p>
            <a:r>
              <a:rPr lang="en-US" sz="2800" dirty="0">
                <a:latin typeface="Times New Roman" panose="02020603050405020304" pitchFamily="18" charset="0"/>
                <a:cs typeface="Times New Roman" panose="02020603050405020304" pitchFamily="18" charset="0"/>
              </a:rPr>
              <a:t>of our study is to obtain information about the inflammatory process by examining the platelet</a:t>
            </a:r>
          </a:p>
          <a:p>
            <a:r>
              <a:rPr lang="en-US" sz="2800" dirty="0">
                <a:latin typeface="Times New Roman" panose="02020603050405020304" pitchFamily="18" charset="0"/>
                <a:cs typeface="Times New Roman" panose="02020603050405020304" pitchFamily="18" charset="0"/>
              </a:rPr>
              <a:t>counts and mean platelet volume in children with rheumatic heart disease.</a:t>
            </a:r>
            <a:endParaRPr lang="tr-TR" sz="2800" dirty="0">
              <a:latin typeface="Times New Roman" panose="02020603050405020304" pitchFamily="18" charset="0"/>
              <a:cs typeface="Times New Roman" panose="02020603050405020304" pitchFamily="18" charset="0"/>
            </a:endParaRPr>
          </a:p>
        </p:txBody>
      </p:sp>
      <p:sp>
        <p:nvSpPr>
          <p:cNvPr id="31" name="Dikdörtgen 30"/>
          <p:cNvSpPr/>
          <p:nvPr/>
        </p:nvSpPr>
        <p:spPr>
          <a:xfrm>
            <a:off x="2666766" y="26034036"/>
            <a:ext cx="7864393" cy="4832092"/>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this prospective study, 132 children aged 5-18 years who applied to the pediatric</a:t>
            </a:r>
          </a:p>
          <a:p>
            <a:r>
              <a:rPr lang="en-US" sz="2800" dirty="0">
                <a:latin typeface="Times New Roman" panose="02020603050405020304" pitchFamily="18" charset="0"/>
                <a:cs typeface="Times New Roman" panose="02020603050405020304" pitchFamily="18" charset="0"/>
              </a:rPr>
              <a:t>cardiology department of </a:t>
            </a:r>
            <a:r>
              <a:rPr lang="en-US" sz="2800" dirty="0" err="1">
                <a:latin typeface="Times New Roman" panose="02020603050405020304" pitchFamily="18" charset="0"/>
                <a:cs typeface="Times New Roman" panose="02020603050405020304" pitchFamily="18" charset="0"/>
              </a:rPr>
              <a:t>Bezmialem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Vakıf</a:t>
            </a:r>
            <a:r>
              <a:rPr lang="en-US" sz="2800" dirty="0">
                <a:latin typeface="Times New Roman" panose="02020603050405020304" pitchFamily="18" charset="0"/>
                <a:cs typeface="Times New Roman" panose="02020603050405020304" pitchFamily="18" charset="0"/>
              </a:rPr>
              <a:t> University between June 2020- March 2021 were</a:t>
            </a:r>
          </a:p>
          <a:p>
            <a:r>
              <a:rPr lang="en-US" sz="2800" dirty="0">
                <a:latin typeface="Times New Roman" panose="02020603050405020304" pitchFamily="18" charset="0"/>
                <a:cs typeface="Times New Roman" panose="02020603050405020304" pitchFamily="18" charset="0"/>
              </a:rPr>
              <a:t>included. Echocardiography was </a:t>
            </a:r>
            <a:r>
              <a:rPr lang="en-US" sz="2800" dirty="0" err="1">
                <a:latin typeface="Times New Roman" panose="02020603050405020304" pitchFamily="18" charset="0"/>
                <a:cs typeface="Times New Roman" panose="02020603050405020304" pitchFamily="18" charset="0"/>
              </a:rPr>
              <a:t>perfomed</a:t>
            </a:r>
            <a:r>
              <a:rPr lang="en-US" sz="2800" dirty="0">
                <a:latin typeface="Times New Roman" panose="02020603050405020304" pitchFamily="18" charset="0"/>
                <a:cs typeface="Times New Roman" panose="02020603050405020304" pitchFamily="18" charset="0"/>
              </a:rPr>
              <a:t> on all participants by pediatric cardiologist. In</a:t>
            </a:r>
          </a:p>
          <a:p>
            <a:r>
              <a:rPr lang="en-US" sz="2800" dirty="0">
                <a:latin typeface="Times New Roman" panose="02020603050405020304" pitchFamily="18" charset="0"/>
                <a:cs typeface="Times New Roman" panose="02020603050405020304" pitchFamily="18" charset="0"/>
              </a:rPr>
              <a:t>both groups, the complete blood was taken and we looked at inflammatory markers (MPV and</a:t>
            </a:r>
          </a:p>
          <a:p>
            <a:r>
              <a:rPr lang="en-US" sz="2800" dirty="0">
                <a:latin typeface="Times New Roman" panose="02020603050405020304" pitchFamily="18" charset="0"/>
                <a:cs typeface="Times New Roman" panose="02020603050405020304" pitchFamily="18" charset="0"/>
              </a:rPr>
              <a:t>PLT) in the blood. We obtained all data from our hospital’s patient data system</a:t>
            </a:r>
            <a:r>
              <a:rPr lang="en-US" sz="2800" dirty="0" smtClean="0">
                <a:latin typeface="Times New Roman" panose="02020603050405020304" pitchFamily="18" charset="0"/>
                <a:cs typeface="Times New Roman" panose="02020603050405020304" pitchFamily="18" charset="0"/>
              </a:rPr>
              <a:t>.</a:t>
            </a:r>
            <a:r>
              <a:rPr lang="tr-TR" sz="2800" dirty="0" smtClean="0">
                <a:latin typeface="Times New Roman" panose="02020603050405020304" pitchFamily="18" charset="0"/>
                <a:cs typeface="Times New Roman" panose="02020603050405020304" pitchFamily="18" charset="0"/>
              </a:rPr>
              <a:t> SPSS </a:t>
            </a:r>
            <a:r>
              <a:rPr lang="tr-TR" sz="2800" dirty="0" err="1" smtClean="0">
                <a:latin typeface="Times New Roman" panose="02020603050405020304" pitchFamily="18" charset="0"/>
                <a:cs typeface="Times New Roman" panose="02020603050405020304" pitchFamily="18" charset="0"/>
              </a:rPr>
              <a:t>was</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used</a:t>
            </a:r>
            <a:r>
              <a:rPr lang="tr-TR" sz="2800" dirty="0" smtClean="0">
                <a:latin typeface="Times New Roman" panose="02020603050405020304" pitchFamily="18" charset="0"/>
                <a:cs typeface="Times New Roman" panose="02020603050405020304" pitchFamily="18" charset="0"/>
              </a:rPr>
              <a:t> </a:t>
            </a:r>
            <a:r>
              <a:rPr lang="tr-TR" sz="2800" dirty="0" err="1" smtClean="0">
                <a:latin typeface="Times New Roman" panose="02020603050405020304" pitchFamily="18" charset="0"/>
                <a:cs typeface="Times New Roman" panose="02020603050405020304" pitchFamily="18" charset="0"/>
              </a:rPr>
              <a:t>for</a:t>
            </a:r>
            <a:r>
              <a:rPr lang="tr-TR" sz="2800" dirty="0" smtClean="0">
                <a:latin typeface="Times New Roman" panose="02020603050405020304" pitchFamily="18" charset="0"/>
                <a:cs typeface="Times New Roman" panose="02020603050405020304" pitchFamily="18" charset="0"/>
              </a:rPr>
              <a:t> Statistical </a:t>
            </a:r>
            <a:r>
              <a:rPr lang="tr-TR" sz="2800" dirty="0" err="1" smtClean="0">
                <a:latin typeface="Times New Roman" panose="02020603050405020304" pitchFamily="18" charset="0"/>
                <a:cs typeface="Times New Roman" panose="02020603050405020304" pitchFamily="18" charset="0"/>
              </a:rPr>
              <a:t>analysis</a:t>
            </a:r>
            <a:r>
              <a:rPr lang="tr-TR" sz="2800" dirty="0" smtClean="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32" name="Dikdörtgen 31"/>
          <p:cNvSpPr/>
          <p:nvPr/>
        </p:nvSpPr>
        <p:spPr>
          <a:xfrm>
            <a:off x="14884841" y="5606374"/>
            <a:ext cx="7430025" cy="4832092"/>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A </a:t>
            </a:r>
            <a:r>
              <a:rPr lang="en-US" sz="2800" dirty="0">
                <a:latin typeface="Times New Roman" panose="02020603050405020304" pitchFamily="18" charset="0"/>
                <a:cs typeface="Times New Roman" panose="02020603050405020304" pitchFamily="18" charset="0"/>
              </a:rPr>
              <a:t>total of 65 patients (39 female and 26 male) diagnosed with rheumatic heart disease</a:t>
            </a:r>
          </a:p>
          <a:p>
            <a:r>
              <a:rPr lang="en-US" sz="2800" dirty="0">
                <a:latin typeface="Times New Roman" panose="02020603050405020304" pitchFamily="18" charset="0"/>
                <a:cs typeface="Times New Roman" panose="02020603050405020304" pitchFamily="18" charset="0"/>
              </a:rPr>
              <a:t>and 67 healthy children (39 female and 28 male ) participated in our study. We compared the</a:t>
            </a:r>
          </a:p>
          <a:p>
            <a:r>
              <a:rPr lang="en-US" sz="2800" dirty="0">
                <a:latin typeface="Times New Roman" panose="02020603050405020304" pitchFamily="18" charset="0"/>
                <a:cs typeface="Times New Roman" panose="02020603050405020304" pitchFamily="18" charset="0"/>
              </a:rPr>
              <a:t>patients group and control group in terms of age, gender, MPV and PLT. The groups were</a:t>
            </a:r>
          </a:p>
          <a:p>
            <a:r>
              <a:rPr lang="en-US" sz="2800" dirty="0">
                <a:latin typeface="Times New Roman" panose="02020603050405020304" pitchFamily="18" charset="0"/>
                <a:cs typeface="Times New Roman" panose="02020603050405020304" pitchFamily="18" charset="0"/>
              </a:rPr>
              <a:t>similar in age and </a:t>
            </a:r>
            <a:r>
              <a:rPr lang="en-US" sz="2800" dirty="0" smtClean="0">
                <a:latin typeface="Times New Roman" panose="02020603050405020304" pitchFamily="18" charset="0"/>
                <a:cs typeface="Times New Roman" panose="02020603050405020304" pitchFamily="18" charset="0"/>
              </a:rPr>
              <a:t>gender(p</a:t>
            </a:r>
            <a:r>
              <a:rPr lang="tr-TR" sz="2800" dirty="0" smtClean="0">
                <a:latin typeface="Times New Roman" panose="02020603050405020304" pitchFamily="18" charset="0"/>
                <a:cs typeface="Times New Roman" panose="02020603050405020304" pitchFamily="18" charset="0"/>
              </a:rPr>
              <a:t>&gt;</a:t>
            </a:r>
            <a:r>
              <a:rPr lang="en-US" sz="2800" dirty="0" smtClean="0">
                <a:latin typeface="Times New Roman" panose="02020603050405020304" pitchFamily="18" charset="0"/>
                <a:cs typeface="Times New Roman" panose="02020603050405020304" pitchFamily="18" charset="0"/>
              </a:rPr>
              <a:t>0.05</a:t>
            </a:r>
            <a:r>
              <a:rPr lang="en-US" sz="2800" dirty="0">
                <a:latin typeface="Times New Roman" panose="02020603050405020304" pitchFamily="18" charset="0"/>
                <a:cs typeface="Times New Roman" panose="02020603050405020304" pitchFamily="18" charset="0"/>
              </a:rPr>
              <a:t>). MPV and PLT values of the patients group were lower</a:t>
            </a:r>
          </a:p>
          <a:p>
            <a:r>
              <a:rPr lang="en-US" sz="2800" dirty="0">
                <a:latin typeface="Times New Roman" panose="02020603050405020304" pitchFamily="18" charset="0"/>
                <a:cs typeface="Times New Roman" panose="02020603050405020304" pitchFamily="18" charset="0"/>
              </a:rPr>
              <a:t>than the control group but there was no significant difference between the two groups</a:t>
            </a:r>
          </a:p>
          <a:p>
            <a:r>
              <a:rPr lang="en-US" sz="2800" dirty="0">
                <a:latin typeface="Times New Roman" panose="02020603050405020304" pitchFamily="18" charset="0"/>
                <a:cs typeface="Times New Roman" panose="02020603050405020304" pitchFamily="18" charset="0"/>
              </a:rPr>
              <a:t>(</a:t>
            </a:r>
            <a:r>
              <a:rPr lang="en-US" sz="2800" dirty="0" smtClean="0">
                <a:latin typeface="Times New Roman" panose="02020603050405020304" pitchFamily="18" charset="0"/>
                <a:cs typeface="Times New Roman" panose="02020603050405020304" pitchFamily="18" charset="0"/>
              </a:rPr>
              <a:t>p</a:t>
            </a:r>
            <a:r>
              <a:rPr lang="tr-TR" sz="2800" dirty="0" smtClean="0">
                <a:latin typeface="Times New Roman" panose="02020603050405020304" pitchFamily="18" charset="0"/>
                <a:cs typeface="Times New Roman" panose="02020603050405020304" pitchFamily="18" charset="0"/>
              </a:rPr>
              <a:t>&gt;</a:t>
            </a:r>
            <a:r>
              <a:rPr lang="en-US" sz="2800" dirty="0" smtClean="0">
                <a:latin typeface="Times New Roman" panose="02020603050405020304" pitchFamily="18" charset="0"/>
                <a:cs typeface="Times New Roman" panose="02020603050405020304" pitchFamily="18" charset="0"/>
              </a:rPr>
              <a:t>0.05</a:t>
            </a:r>
            <a:r>
              <a:rPr lang="en-US" sz="2800" dirty="0">
                <a:latin typeface="Times New Roman" panose="02020603050405020304" pitchFamily="18" charset="0"/>
                <a:cs typeface="Times New Roman" panose="02020603050405020304" pitchFamily="18" charset="0"/>
              </a:rPr>
              <a:t>).</a:t>
            </a:r>
            <a:endParaRPr lang="tr-TR" sz="2800" dirty="0">
              <a:latin typeface="Times New Roman" panose="02020603050405020304" pitchFamily="18" charset="0"/>
              <a:cs typeface="Times New Roman" panose="02020603050405020304" pitchFamily="18" charset="0"/>
            </a:endParaRPr>
          </a:p>
        </p:txBody>
      </p:sp>
      <p:sp>
        <p:nvSpPr>
          <p:cNvPr id="33" name="Dikdörtgen 32"/>
          <p:cNvSpPr/>
          <p:nvPr/>
        </p:nvSpPr>
        <p:spPr>
          <a:xfrm>
            <a:off x="15370590" y="20593348"/>
            <a:ext cx="7527205" cy="3539430"/>
          </a:xfrm>
          <a:prstGeom prst="rect">
            <a:avLst/>
          </a:prstGeom>
        </p:spPr>
        <p:txBody>
          <a:bodyPr wrap="square">
            <a:spAutoFit/>
          </a:bodyPr>
          <a:lstStyle/>
          <a:p>
            <a:r>
              <a:rPr lang="en-US" sz="2800" dirty="0" smtClean="0">
                <a:latin typeface="Times New Roman" panose="02020603050405020304" pitchFamily="18" charset="0"/>
                <a:cs typeface="Times New Roman" panose="02020603050405020304" pitchFamily="18" charset="0"/>
              </a:rPr>
              <a:t>In </a:t>
            </a:r>
            <a:r>
              <a:rPr lang="en-US" sz="2800" dirty="0">
                <a:latin typeface="Times New Roman" panose="02020603050405020304" pitchFamily="18" charset="0"/>
                <a:cs typeface="Times New Roman" panose="02020603050405020304" pitchFamily="18" charset="0"/>
              </a:rPr>
              <a:t>our study, the platelet count in the patient group was less than the value we expected. This is because some of the patients are taking medication that can affect the platelet count. We think that blood values ​​taken at the time of diagnosis may be more meaningful in showing inflammation in future studies.</a:t>
            </a:r>
          </a:p>
          <a:p>
            <a:endParaRPr lang="tr-TR" sz="2800" dirty="0">
              <a:latin typeface="Times New Roman" panose="02020603050405020304" pitchFamily="18" charset="0"/>
              <a:cs typeface="Times New Roman" panose="02020603050405020304" pitchFamily="18" charset="0"/>
            </a:endParaRPr>
          </a:p>
        </p:txBody>
      </p:sp>
      <p:sp>
        <p:nvSpPr>
          <p:cNvPr id="34" name="Dikdörtgen 33"/>
          <p:cNvSpPr/>
          <p:nvPr/>
        </p:nvSpPr>
        <p:spPr>
          <a:xfrm>
            <a:off x="14569138" y="25998941"/>
            <a:ext cx="9517495" cy="5262979"/>
          </a:xfrm>
          <a:prstGeom prst="rect">
            <a:avLst/>
          </a:prstGeom>
        </p:spPr>
        <p:txBody>
          <a:bodyPr wrap="square">
            <a:spAutoFit/>
          </a:bodyPr>
          <a:lstStyle/>
          <a:p>
            <a:r>
              <a:rPr lang="tr-TR" sz="2800" dirty="0">
                <a:latin typeface="Times New Roman" panose="02020603050405020304" pitchFamily="18" charset="0"/>
                <a:cs typeface="Times New Roman" panose="02020603050405020304" pitchFamily="18" charset="0"/>
              </a:rPr>
              <a:t>1. Çelik E, Çelik SF. </a:t>
            </a:r>
            <a:r>
              <a:rPr lang="tr-TR" sz="2800" dirty="0" err="1">
                <a:latin typeface="Times New Roman" panose="02020603050405020304" pitchFamily="18" charset="0"/>
                <a:cs typeface="Times New Roman" panose="02020603050405020304" pitchFamily="18" charset="0"/>
              </a:rPr>
              <a:t>Romatizmal</a:t>
            </a:r>
            <a:r>
              <a:rPr lang="tr-TR" sz="2800" dirty="0">
                <a:latin typeface="Times New Roman" panose="02020603050405020304" pitchFamily="18" charset="0"/>
                <a:cs typeface="Times New Roman" panose="02020603050405020304" pitchFamily="18" charset="0"/>
              </a:rPr>
              <a:t> kalp hastalıklarında ortalama </a:t>
            </a:r>
            <a:r>
              <a:rPr lang="tr-TR" sz="2800" dirty="0" err="1">
                <a:latin typeface="Times New Roman" panose="02020603050405020304" pitchFamily="18" charset="0"/>
                <a:cs typeface="Times New Roman" panose="02020603050405020304" pitchFamily="18" charset="0"/>
              </a:rPr>
              <a:t>trombosit</a:t>
            </a:r>
            <a:r>
              <a:rPr lang="tr-TR" sz="2800" dirty="0">
                <a:latin typeface="Times New Roman" panose="02020603050405020304" pitchFamily="18" charset="0"/>
                <a:cs typeface="Times New Roman" panose="02020603050405020304" pitchFamily="18" charset="0"/>
              </a:rPr>
              <a:t> hacmi ve </a:t>
            </a:r>
            <a:r>
              <a:rPr lang="tr-TR" sz="2800" dirty="0" err="1">
                <a:latin typeface="Times New Roman" panose="02020603050405020304" pitchFamily="18" charset="0"/>
                <a:cs typeface="Times New Roman" panose="02020603050405020304" pitchFamily="18" charset="0"/>
              </a:rPr>
              <a:t>trombosit</a:t>
            </a:r>
            <a:endParaRPr lang="tr-TR" sz="2800" dirty="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dağılım genişliği. Zeynep Kamil Tıp Bülteni; 2018; 49(1) :9-11</a:t>
            </a:r>
          </a:p>
          <a:p>
            <a:r>
              <a:rPr lang="tr-TR" sz="2800" dirty="0">
                <a:latin typeface="Times New Roman" panose="02020603050405020304" pitchFamily="18" charset="0"/>
                <a:cs typeface="Times New Roman" panose="02020603050405020304" pitchFamily="18" charset="0"/>
              </a:rPr>
              <a:t>2. Karabulut M, Yılmaz E. Akut </a:t>
            </a:r>
            <a:r>
              <a:rPr lang="tr-TR" sz="2800" dirty="0" err="1">
                <a:latin typeface="Times New Roman" panose="02020603050405020304" pitchFamily="18" charset="0"/>
                <a:cs typeface="Times New Roman" panose="02020603050405020304" pitchFamily="18" charset="0"/>
              </a:rPr>
              <a:t>romatizmal</a:t>
            </a:r>
            <a:r>
              <a:rPr lang="tr-TR" sz="2800" dirty="0">
                <a:latin typeface="Times New Roman" panose="02020603050405020304" pitchFamily="18" charset="0"/>
                <a:cs typeface="Times New Roman" panose="02020603050405020304" pitchFamily="18" charset="0"/>
              </a:rPr>
              <a:t> ateş tanılı çocuklarda </a:t>
            </a:r>
            <a:r>
              <a:rPr lang="tr-TR" sz="2800" dirty="0" err="1">
                <a:latin typeface="Times New Roman" panose="02020603050405020304" pitchFamily="18" charset="0"/>
                <a:cs typeface="Times New Roman" panose="02020603050405020304" pitchFamily="18" charset="0"/>
              </a:rPr>
              <a:t>mpv</a:t>
            </a:r>
            <a:r>
              <a:rPr lang="tr-TR" sz="2800" dirty="0">
                <a:latin typeface="Times New Roman" panose="02020603050405020304" pitchFamily="18" charset="0"/>
                <a:cs typeface="Times New Roman" panose="02020603050405020304" pitchFamily="18" charset="0"/>
              </a:rPr>
              <a:t> ve </a:t>
            </a:r>
            <a:r>
              <a:rPr lang="tr-TR" sz="2800" dirty="0" err="1">
                <a:latin typeface="Times New Roman" panose="02020603050405020304" pitchFamily="18" charset="0"/>
                <a:cs typeface="Times New Roman" panose="02020603050405020304" pitchFamily="18" charset="0"/>
              </a:rPr>
              <a:t>pct</a:t>
            </a:r>
            <a:endParaRPr lang="tr-TR" sz="2800" dirty="0">
              <a:latin typeface="Times New Roman" panose="02020603050405020304" pitchFamily="18" charset="0"/>
              <a:cs typeface="Times New Roman" panose="02020603050405020304" pitchFamily="18" charset="0"/>
            </a:endParaRPr>
          </a:p>
          <a:p>
            <a:r>
              <a:rPr lang="tr-TR" sz="2800" dirty="0">
                <a:latin typeface="Times New Roman" panose="02020603050405020304" pitchFamily="18" charset="0"/>
                <a:cs typeface="Times New Roman" panose="02020603050405020304" pitchFamily="18" charset="0"/>
              </a:rPr>
              <a:t>parametrelerinin değerlendirilmesi. Fırat Tıp Dergisi; 2015; 20(4):206-209</a:t>
            </a:r>
          </a:p>
          <a:p>
            <a:r>
              <a:rPr lang="tr-TR" sz="2800" dirty="0">
                <a:latin typeface="Times New Roman" panose="02020603050405020304" pitchFamily="18" charset="0"/>
                <a:cs typeface="Times New Roman" panose="02020603050405020304" pitchFamily="18" charset="0"/>
              </a:rPr>
              <a:t>3. </a:t>
            </a:r>
            <a:r>
              <a:rPr lang="tr-TR" sz="2800" dirty="0" err="1">
                <a:latin typeface="Times New Roman" panose="02020603050405020304" pitchFamily="18" charset="0"/>
                <a:cs typeface="Times New Roman" panose="02020603050405020304" pitchFamily="18" charset="0"/>
              </a:rPr>
              <a:t>Ozdemir</a:t>
            </a:r>
            <a:r>
              <a:rPr lang="tr-TR" sz="2800" dirty="0">
                <a:latin typeface="Times New Roman" panose="02020603050405020304" pitchFamily="18" charset="0"/>
                <a:cs typeface="Times New Roman" panose="02020603050405020304" pitchFamily="18" charset="0"/>
              </a:rPr>
              <a:t> R, Karadeniz C, </a:t>
            </a:r>
            <a:r>
              <a:rPr lang="tr-TR" sz="2800" dirty="0" err="1">
                <a:latin typeface="Times New Roman" panose="02020603050405020304" pitchFamily="18" charset="0"/>
                <a:cs typeface="Times New Roman" panose="02020603050405020304" pitchFamily="18" charset="0"/>
              </a:rPr>
              <a:t>Doksoz</a:t>
            </a:r>
            <a:r>
              <a:rPr lang="tr-TR" sz="2800" dirty="0">
                <a:latin typeface="Times New Roman" panose="02020603050405020304" pitchFamily="18" charset="0"/>
                <a:cs typeface="Times New Roman" panose="02020603050405020304" pitchFamily="18" charset="0"/>
              </a:rPr>
              <a:t> O, et </a:t>
            </a:r>
            <a:r>
              <a:rPr lang="tr-TR" sz="2800" dirty="0" err="1">
                <a:latin typeface="Times New Roman" panose="02020603050405020304" pitchFamily="18" charset="0"/>
                <a:cs typeface="Times New Roman" panose="02020603050405020304" pitchFamily="18" charset="0"/>
              </a:rPr>
              <a:t>all</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Are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mean</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platelet</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volume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and</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platelet</a:t>
            </a:r>
            <a:endParaRPr lang="tr-TR" sz="2800" dirty="0">
              <a:latin typeface="Times New Roman" panose="02020603050405020304" pitchFamily="18" charset="0"/>
              <a:cs typeface="Times New Roman" panose="02020603050405020304" pitchFamily="18" charset="0"/>
            </a:endParaRPr>
          </a:p>
          <a:p>
            <a:r>
              <a:rPr lang="tr-TR" sz="2800" dirty="0" err="1">
                <a:latin typeface="Times New Roman" panose="02020603050405020304" pitchFamily="18" charset="0"/>
                <a:cs typeface="Times New Roman" panose="02020603050405020304" pitchFamily="18" charset="0"/>
              </a:rPr>
              <a:t>distribution</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width</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usefull</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parameters</a:t>
            </a:r>
            <a:r>
              <a:rPr lang="tr-TR" sz="2800" dirty="0">
                <a:latin typeface="Times New Roman" panose="02020603050405020304" pitchFamily="18" charset="0"/>
                <a:cs typeface="Times New Roman" panose="02020603050405020304" pitchFamily="18" charset="0"/>
              </a:rPr>
              <a:t> in </a:t>
            </a:r>
            <a:r>
              <a:rPr lang="tr-TR" sz="2800" dirty="0" err="1">
                <a:latin typeface="Times New Roman" panose="02020603050405020304" pitchFamily="18" charset="0"/>
                <a:cs typeface="Times New Roman" panose="02020603050405020304" pitchFamily="18" charset="0"/>
              </a:rPr>
              <a:t>children</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with</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acute</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rheumatic</a:t>
            </a:r>
            <a:r>
              <a:rPr lang="tr-TR" sz="2800" dirty="0">
                <a:latin typeface="Times New Roman" panose="02020603050405020304" pitchFamily="18" charset="0"/>
                <a:cs typeface="Times New Roman" panose="02020603050405020304" pitchFamily="18" charset="0"/>
              </a:rPr>
              <a:t> </a:t>
            </a:r>
            <a:r>
              <a:rPr lang="tr-TR" sz="2800" dirty="0" err="1">
                <a:latin typeface="Times New Roman" panose="02020603050405020304" pitchFamily="18" charset="0"/>
                <a:cs typeface="Times New Roman" panose="02020603050405020304" pitchFamily="18" charset="0"/>
              </a:rPr>
              <a:t>carditis</a:t>
            </a:r>
            <a:r>
              <a:rPr lang="tr-TR" sz="2800" dirty="0">
                <a:latin typeface="Times New Roman" panose="02020603050405020304" pitchFamily="18" charset="0"/>
                <a:cs typeface="Times New Roman" panose="02020603050405020304" pitchFamily="18" charset="0"/>
              </a:rPr>
              <a:t>? Pediatr</a:t>
            </a:r>
          </a:p>
          <a:p>
            <a:r>
              <a:rPr lang="tr-TR" sz="2800" dirty="0" err="1">
                <a:latin typeface="Times New Roman" panose="02020603050405020304" pitchFamily="18" charset="0"/>
                <a:cs typeface="Times New Roman" panose="02020603050405020304" pitchFamily="18" charset="0"/>
              </a:rPr>
              <a:t>Cardiol</a:t>
            </a:r>
            <a:r>
              <a:rPr lang="tr-TR" sz="2800" dirty="0">
                <a:latin typeface="Times New Roman" panose="02020603050405020304" pitchFamily="18" charset="0"/>
                <a:cs typeface="Times New Roman" panose="02020603050405020304" pitchFamily="18" charset="0"/>
              </a:rPr>
              <a:t>; 2014; 35: 53-6</a:t>
            </a:r>
          </a:p>
        </p:txBody>
      </p:sp>
      <p:sp>
        <p:nvSpPr>
          <p:cNvPr id="37" name="Dalga 36"/>
          <p:cNvSpPr/>
          <p:nvPr/>
        </p:nvSpPr>
        <p:spPr>
          <a:xfrm>
            <a:off x="3353774" y="4219315"/>
            <a:ext cx="4572001" cy="1451278"/>
          </a:xfrm>
          <a:prstGeom prst="wave">
            <a:avLst/>
          </a:prstGeom>
          <a:solidFill>
            <a:srgbClr val="FFD1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tr-TR" sz="2800" b="1" dirty="0" smtClean="0">
                <a:solidFill>
                  <a:srgbClr val="000000"/>
                </a:solidFill>
                <a:latin typeface="Times New Roman" panose="02020603050405020304" pitchFamily="18" charset="0"/>
                <a:cs typeface="Times New Roman" panose="02020603050405020304" pitchFamily="18" charset="0"/>
              </a:rPr>
              <a:t>           </a:t>
            </a:r>
          </a:p>
          <a:p>
            <a:pPr lvl="0"/>
            <a:r>
              <a:rPr lang="tr-TR" sz="2800" b="1" dirty="0">
                <a:solidFill>
                  <a:srgbClr val="000000"/>
                </a:solidFill>
                <a:latin typeface="Times New Roman" panose="02020603050405020304" pitchFamily="18" charset="0"/>
                <a:cs typeface="Times New Roman" panose="02020603050405020304" pitchFamily="18" charset="0"/>
              </a:rPr>
              <a:t> </a:t>
            </a:r>
            <a:r>
              <a:rPr lang="tr-TR" sz="2800" b="1" dirty="0" smtClean="0">
                <a:solidFill>
                  <a:srgbClr val="000000"/>
                </a:solidFill>
                <a:latin typeface="Times New Roman" panose="02020603050405020304" pitchFamily="18" charset="0"/>
                <a:cs typeface="Times New Roman" panose="02020603050405020304" pitchFamily="18" charset="0"/>
              </a:rPr>
              <a:t>            </a:t>
            </a:r>
            <a:r>
              <a:rPr lang="tr-TR" sz="2800" b="1" dirty="0" err="1" smtClean="0">
                <a:solidFill>
                  <a:srgbClr val="000000"/>
                </a:solidFill>
                <a:latin typeface="Times New Roman" panose="02020603050405020304" pitchFamily="18" charset="0"/>
                <a:cs typeface="Times New Roman" panose="02020603050405020304" pitchFamily="18" charset="0"/>
              </a:rPr>
              <a:t>Introduction</a:t>
            </a:r>
            <a:endParaRPr lang="tr-TR" sz="2800" b="1" dirty="0" smtClean="0">
              <a:solidFill>
                <a:srgbClr val="000000"/>
              </a:solidFill>
              <a:latin typeface="Times New Roman" panose="02020603050405020304" pitchFamily="18" charset="0"/>
              <a:cs typeface="Times New Roman" panose="02020603050405020304" pitchFamily="18" charset="0"/>
            </a:endParaRPr>
          </a:p>
          <a:p>
            <a:pPr lvl="0"/>
            <a:endParaRPr lang="tr-TR" sz="2800" b="1" dirty="0">
              <a:solidFill>
                <a:srgbClr val="000000"/>
              </a:solidFill>
              <a:latin typeface="Times New Roman" panose="02020603050405020304" pitchFamily="18" charset="0"/>
              <a:cs typeface="Times New Roman" panose="02020603050405020304" pitchFamily="18" charset="0"/>
            </a:endParaRPr>
          </a:p>
        </p:txBody>
      </p:sp>
      <p:pic>
        <p:nvPicPr>
          <p:cNvPr id="38" name="Resim 37"/>
          <p:cNvPicPr>
            <a:picLocks noChangeAspect="1"/>
          </p:cNvPicPr>
          <p:nvPr/>
        </p:nvPicPr>
        <p:blipFill>
          <a:blip r:embed="rId9"/>
          <a:stretch>
            <a:fillRect/>
          </a:stretch>
        </p:blipFill>
        <p:spPr>
          <a:xfrm>
            <a:off x="15568294" y="4210428"/>
            <a:ext cx="4505589" cy="1450392"/>
          </a:xfrm>
          <a:prstGeom prst="rect">
            <a:avLst/>
          </a:prstGeom>
        </p:spPr>
      </p:pic>
      <p:pic>
        <p:nvPicPr>
          <p:cNvPr id="39" name="Resim 38"/>
          <p:cNvPicPr>
            <a:picLocks noChangeAspect="1"/>
          </p:cNvPicPr>
          <p:nvPr/>
        </p:nvPicPr>
        <p:blipFill>
          <a:blip r:embed="rId10"/>
          <a:stretch>
            <a:fillRect/>
          </a:stretch>
        </p:blipFill>
        <p:spPr>
          <a:xfrm>
            <a:off x="3204428" y="24551198"/>
            <a:ext cx="4690238" cy="1511682"/>
          </a:xfrm>
          <a:prstGeom prst="rect">
            <a:avLst/>
          </a:prstGeom>
        </p:spPr>
      </p:pic>
      <p:pic>
        <p:nvPicPr>
          <p:cNvPr id="40" name="Resim 39"/>
          <p:cNvPicPr>
            <a:picLocks noChangeAspect="1"/>
          </p:cNvPicPr>
          <p:nvPr/>
        </p:nvPicPr>
        <p:blipFill>
          <a:blip r:embed="rId11"/>
          <a:stretch>
            <a:fillRect/>
          </a:stretch>
        </p:blipFill>
        <p:spPr>
          <a:xfrm>
            <a:off x="15590139" y="19205632"/>
            <a:ext cx="4535036" cy="1461660"/>
          </a:xfrm>
          <a:prstGeom prst="rect">
            <a:avLst/>
          </a:prstGeom>
        </p:spPr>
      </p:pic>
      <p:sp>
        <p:nvSpPr>
          <p:cNvPr id="41" name="Dikdörtgen 40"/>
          <p:cNvSpPr/>
          <p:nvPr/>
        </p:nvSpPr>
        <p:spPr>
          <a:xfrm>
            <a:off x="15791895" y="19731019"/>
            <a:ext cx="2260555" cy="523220"/>
          </a:xfrm>
          <a:prstGeom prst="rect">
            <a:avLst/>
          </a:prstGeom>
        </p:spPr>
        <p:txBody>
          <a:bodyPr wrap="none">
            <a:spAutoFit/>
          </a:bodyPr>
          <a:lstStyle/>
          <a:p>
            <a:r>
              <a:rPr lang="tr-TR" sz="2800" b="1"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Conclusion</a:t>
            </a:r>
            <a:r>
              <a:rPr lang="tr-TR" sz="2800" b="1" dirty="0" smtClean="0">
                <a:latin typeface="Times New Roman" panose="02020603050405020304" pitchFamily="18" charset="0"/>
                <a:cs typeface="Times New Roman" panose="02020603050405020304" pitchFamily="18" charset="0"/>
              </a:rPr>
              <a:t> </a:t>
            </a:r>
            <a:endParaRPr lang="tr-TR" sz="2800" b="1" dirty="0">
              <a:latin typeface="Times New Roman" panose="02020603050405020304" pitchFamily="18" charset="0"/>
              <a:cs typeface="Times New Roman" panose="02020603050405020304" pitchFamily="18" charset="0"/>
            </a:endParaRPr>
          </a:p>
        </p:txBody>
      </p:sp>
      <p:sp>
        <p:nvSpPr>
          <p:cNvPr id="42" name="Dikdörtgen 41"/>
          <p:cNvSpPr/>
          <p:nvPr/>
        </p:nvSpPr>
        <p:spPr>
          <a:xfrm>
            <a:off x="16922173" y="4559634"/>
            <a:ext cx="1391728" cy="523220"/>
          </a:xfrm>
          <a:prstGeom prst="rect">
            <a:avLst/>
          </a:prstGeom>
        </p:spPr>
        <p:txBody>
          <a:bodyPr wrap="none">
            <a:spAutoFit/>
          </a:bodyPr>
          <a:lstStyle/>
          <a:p>
            <a:r>
              <a:rPr lang="en-US" sz="2800" b="1" dirty="0" smtClean="0">
                <a:latin typeface="Times New Roman" panose="02020603050405020304" pitchFamily="18" charset="0"/>
                <a:cs typeface="Times New Roman" panose="02020603050405020304" pitchFamily="18" charset="0"/>
              </a:rPr>
              <a:t>Result</a:t>
            </a:r>
            <a:r>
              <a:rPr lang="tr-TR" sz="2800" b="1" dirty="0" smtClean="0">
                <a:latin typeface="Times New Roman" panose="02020603050405020304" pitchFamily="18" charset="0"/>
                <a:cs typeface="Times New Roman" panose="02020603050405020304" pitchFamily="18" charset="0"/>
              </a:rPr>
              <a:t>s</a:t>
            </a:r>
            <a:r>
              <a:rPr lang="en-US" sz="2800" b="1" dirty="0" smtClean="0">
                <a:latin typeface="Times New Roman" panose="02020603050405020304" pitchFamily="18" charset="0"/>
                <a:cs typeface="Times New Roman" panose="02020603050405020304" pitchFamily="18" charset="0"/>
              </a:rPr>
              <a:t> </a:t>
            </a:r>
            <a:endParaRPr lang="tr-TR" sz="2800" b="1" dirty="0">
              <a:latin typeface="Times New Roman" panose="02020603050405020304" pitchFamily="18" charset="0"/>
              <a:cs typeface="Times New Roman" panose="02020603050405020304" pitchFamily="18" charset="0"/>
            </a:endParaRPr>
          </a:p>
        </p:txBody>
      </p:sp>
      <p:sp>
        <p:nvSpPr>
          <p:cNvPr id="43" name="Dikdörtgen 42"/>
          <p:cNvSpPr/>
          <p:nvPr/>
        </p:nvSpPr>
        <p:spPr>
          <a:xfrm>
            <a:off x="4243932" y="24714353"/>
            <a:ext cx="1553630" cy="830997"/>
          </a:xfrm>
          <a:prstGeom prst="rect">
            <a:avLst/>
          </a:prstGeom>
        </p:spPr>
        <p:txBody>
          <a:bodyPr wrap="none">
            <a:spAutoFit/>
          </a:bodyPr>
          <a:lstStyle/>
          <a:p>
            <a:r>
              <a:rPr lang="en-US" sz="2800" b="1" dirty="0" smtClean="0">
                <a:latin typeface="Times New Roman" panose="02020603050405020304" pitchFamily="18" charset="0"/>
                <a:cs typeface="Times New Roman" panose="02020603050405020304" pitchFamily="18" charset="0"/>
              </a:rPr>
              <a:t>Method</a:t>
            </a:r>
            <a:r>
              <a:rPr lang="en-US" sz="4800" dirty="0" smtClean="0"/>
              <a:t> </a:t>
            </a:r>
            <a:endParaRPr lang="tr-TR" sz="4800" dirty="0"/>
          </a:p>
        </p:txBody>
      </p:sp>
      <p:pic>
        <p:nvPicPr>
          <p:cNvPr id="45" name="Resim 44"/>
          <p:cNvPicPr>
            <a:picLocks noChangeAspect="1"/>
          </p:cNvPicPr>
          <p:nvPr/>
        </p:nvPicPr>
        <p:blipFill>
          <a:blip r:embed="rId11"/>
          <a:stretch>
            <a:fillRect/>
          </a:stretch>
        </p:blipFill>
        <p:spPr>
          <a:xfrm>
            <a:off x="14780704" y="24447520"/>
            <a:ext cx="4630073" cy="1603387"/>
          </a:xfrm>
          <a:prstGeom prst="rect">
            <a:avLst/>
          </a:prstGeom>
        </p:spPr>
      </p:pic>
      <p:sp>
        <p:nvSpPr>
          <p:cNvPr id="46" name="Dikdörtgen 45"/>
          <p:cNvSpPr/>
          <p:nvPr/>
        </p:nvSpPr>
        <p:spPr>
          <a:xfrm>
            <a:off x="15568294" y="24941688"/>
            <a:ext cx="1856598" cy="523220"/>
          </a:xfrm>
          <a:prstGeom prst="rect">
            <a:avLst/>
          </a:prstGeom>
        </p:spPr>
        <p:txBody>
          <a:bodyPr wrap="none">
            <a:spAutoFit/>
          </a:bodyPr>
          <a:lstStyle/>
          <a:p>
            <a:r>
              <a:rPr lang="tr-TR" sz="2800" b="1" dirty="0" err="1" smtClean="0">
                <a:latin typeface="Times New Roman" panose="02020603050405020304" pitchFamily="18" charset="0"/>
                <a:cs typeface="Times New Roman" panose="02020603050405020304" pitchFamily="18" charset="0"/>
              </a:rPr>
              <a:t>References</a:t>
            </a:r>
            <a:endParaRPr lang="tr-TR" dirty="0"/>
          </a:p>
        </p:txBody>
      </p:sp>
      <p:graphicFrame>
        <p:nvGraphicFramePr>
          <p:cNvPr id="7" name="Tablo 6"/>
          <p:cNvGraphicFramePr>
            <a:graphicFrameLocks noGrp="1"/>
          </p:cNvGraphicFramePr>
          <p:nvPr>
            <p:extLst>
              <p:ext uri="{D42A27DB-BD31-4B8C-83A1-F6EECF244321}">
                <p14:modId xmlns:p14="http://schemas.microsoft.com/office/powerpoint/2010/main" val="1469549749"/>
              </p:ext>
            </p:extLst>
          </p:nvPr>
        </p:nvGraphicFramePr>
        <p:xfrm>
          <a:off x="14245019" y="11648566"/>
          <a:ext cx="9695636" cy="6808377"/>
        </p:xfrm>
        <a:graphic>
          <a:graphicData uri="http://schemas.openxmlformats.org/drawingml/2006/table">
            <a:tbl>
              <a:tblPr firstRow="1" bandRow="1">
                <a:tableStyleId>{C7893414-2D6D-44F7-A9B4-18CA096F78B6}</a:tableStyleId>
              </a:tblPr>
              <a:tblGrid>
                <a:gridCol w="2423909"/>
                <a:gridCol w="2423909"/>
                <a:gridCol w="2423909"/>
                <a:gridCol w="2423909"/>
              </a:tblGrid>
              <a:tr h="1174165">
                <a:tc>
                  <a:txBody>
                    <a:bodyPr/>
                    <a:lstStyle/>
                    <a:p>
                      <a:endParaRPr lang="tr-TR" dirty="0"/>
                    </a:p>
                  </a:txBody>
                  <a:tcPr/>
                </a:tc>
                <a:tc>
                  <a:txBody>
                    <a:bodyPr/>
                    <a:lstStyle/>
                    <a:p>
                      <a:endParaRPr lang="tr-TR" sz="2800" dirty="0" smtClean="0">
                        <a:solidFill>
                          <a:srgbClr val="FF0000"/>
                        </a:solidFill>
                        <a:latin typeface="Times New Roman" panose="02020603050405020304" pitchFamily="18" charset="0"/>
                        <a:cs typeface="Times New Roman" panose="02020603050405020304" pitchFamily="18" charset="0"/>
                      </a:endParaRPr>
                    </a:p>
                    <a:p>
                      <a:r>
                        <a:rPr lang="tr-TR" sz="2800" dirty="0" smtClean="0">
                          <a:solidFill>
                            <a:srgbClr val="FF0000"/>
                          </a:solidFill>
                          <a:latin typeface="Times New Roman" panose="02020603050405020304" pitchFamily="18" charset="0"/>
                          <a:cs typeface="Times New Roman" panose="02020603050405020304" pitchFamily="18" charset="0"/>
                        </a:rPr>
                        <a:t>Control</a:t>
                      </a:r>
                      <a:r>
                        <a:rPr lang="tr-TR" sz="2800" baseline="0" dirty="0" smtClean="0">
                          <a:solidFill>
                            <a:srgbClr val="FF0000"/>
                          </a:solidFill>
                          <a:latin typeface="Times New Roman" panose="02020603050405020304" pitchFamily="18" charset="0"/>
                          <a:cs typeface="Times New Roman" panose="02020603050405020304" pitchFamily="18" charset="0"/>
                        </a:rPr>
                        <a:t> </a:t>
                      </a:r>
                      <a:r>
                        <a:rPr lang="tr-TR" sz="2800" baseline="0" dirty="0" err="1" smtClean="0">
                          <a:solidFill>
                            <a:srgbClr val="FF0000"/>
                          </a:solidFill>
                          <a:latin typeface="Times New Roman" panose="02020603050405020304" pitchFamily="18" charset="0"/>
                          <a:cs typeface="Times New Roman" panose="02020603050405020304" pitchFamily="18" charset="0"/>
                        </a:rPr>
                        <a:t>Group</a:t>
                      </a:r>
                      <a:endParaRPr lang="tr-TR"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err="1" smtClean="0">
                          <a:solidFill>
                            <a:srgbClr val="FF0000"/>
                          </a:solidFill>
                          <a:latin typeface="Times New Roman" panose="02020603050405020304" pitchFamily="18" charset="0"/>
                          <a:cs typeface="Times New Roman" panose="02020603050405020304" pitchFamily="18" charset="0"/>
                        </a:rPr>
                        <a:t>Patients</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Group</a:t>
                      </a:r>
                      <a:endParaRPr lang="tr-TR"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tr-TR" dirty="0" smtClean="0"/>
                    </a:p>
                    <a:p>
                      <a:endParaRPr lang="tr-TR" dirty="0" smtClean="0"/>
                    </a:p>
                    <a:p>
                      <a:r>
                        <a:rPr lang="tr-TR" sz="1400" baseline="0" dirty="0" smtClean="0">
                          <a:solidFill>
                            <a:srgbClr val="000000"/>
                          </a:solidFill>
                          <a:latin typeface="Arial"/>
                          <a:cs typeface="Arial"/>
                        </a:rPr>
                        <a:t>      </a:t>
                      </a:r>
                      <a:r>
                        <a:rPr lang="tr-TR" sz="2800" dirty="0" smtClean="0">
                          <a:solidFill>
                            <a:srgbClr val="FF0000"/>
                          </a:solidFill>
                          <a:latin typeface="Times New Roman" panose="02020603050405020304" pitchFamily="18" charset="0"/>
                          <a:cs typeface="Times New Roman" panose="02020603050405020304" pitchFamily="18" charset="0"/>
                        </a:rPr>
                        <a:t>P </a:t>
                      </a:r>
                      <a:r>
                        <a:rPr lang="tr-TR" sz="2800" dirty="0" err="1" smtClean="0">
                          <a:solidFill>
                            <a:srgbClr val="FF0000"/>
                          </a:solidFill>
                          <a:latin typeface="Times New Roman" panose="02020603050405020304" pitchFamily="18" charset="0"/>
                          <a:cs typeface="Times New Roman" panose="02020603050405020304" pitchFamily="18" charset="0"/>
                        </a:rPr>
                        <a:t>values</a:t>
                      </a:r>
                      <a:endParaRPr lang="tr-TR" sz="2800" dirty="0">
                        <a:solidFill>
                          <a:srgbClr val="FF0000"/>
                        </a:solidFill>
                        <a:latin typeface="Times New Roman" panose="02020603050405020304" pitchFamily="18" charset="0"/>
                        <a:cs typeface="Times New Roman" panose="02020603050405020304" pitchFamily="18" charset="0"/>
                      </a:endParaRPr>
                    </a:p>
                  </a:txBody>
                  <a:tcPr/>
                </a:tc>
              </a:tr>
              <a:tr h="1408553">
                <a:tc>
                  <a:txBody>
                    <a:bodyPr/>
                    <a:lstStyle/>
                    <a:p>
                      <a:endParaRPr lang="tr-TR" dirty="0" smtClean="0"/>
                    </a:p>
                    <a:p>
                      <a:endParaRPr lang="tr-TR" dirty="0" smtClean="0"/>
                    </a:p>
                    <a:p>
                      <a:r>
                        <a:rPr lang="tr-TR" sz="2800" dirty="0" smtClean="0">
                          <a:solidFill>
                            <a:srgbClr val="FF0000"/>
                          </a:solidFill>
                          <a:latin typeface="Times New Roman" panose="02020603050405020304" pitchFamily="18" charset="0"/>
                          <a:cs typeface="Times New Roman" panose="02020603050405020304" pitchFamily="18" charset="0"/>
                        </a:rPr>
                        <a:t>Age of </a:t>
                      </a:r>
                      <a:r>
                        <a:rPr lang="tr-TR" sz="2800" dirty="0" err="1" smtClean="0">
                          <a:solidFill>
                            <a:srgbClr val="FF0000"/>
                          </a:solidFill>
                          <a:latin typeface="Times New Roman" panose="02020603050405020304" pitchFamily="18" charset="0"/>
                          <a:cs typeface="Times New Roman" panose="02020603050405020304" pitchFamily="18" charset="0"/>
                        </a:rPr>
                        <a:t>child</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mean</a:t>
                      </a:r>
                      <a:r>
                        <a:rPr lang="tr-TR" sz="2800" dirty="0" smtClean="0">
                          <a:solidFill>
                            <a:srgbClr val="FF0000"/>
                          </a:solidFill>
                          <a:latin typeface="Times New Roman" panose="02020603050405020304" pitchFamily="18" charset="0"/>
                          <a:cs typeface="Times New Roman" panose="02020603050405020304" pitchFamily="18" charset="0"/>
                        </a:rPr>
                        <a:t>)</a:t>
                      </a:r>
                      <a:endParaRPr lang="tr-TR"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12,52</a:t>
                      </a:r>
                    </a:p>
                  </a:txBody>
                  <a:tcPr/>
                </a:tc>
                <a:tc>
                  <a:txBody>
                    <a:bodyPr/>
                    <a:lstStyle/>
                    <a:p>
                      <a:r>
                        <a:rPr lang="tr-TR" sz="1400" baseline="0" dirty="0" smtClean="0">
                          <a:latin typeface="Arial"/>
                          <a:cs typeface="Arial"/>
                        </a:rPr>
                        <a:t>                                                 </a:t>
                      </a:r>
                    </a:p>
                    <a:p>
                      <a:endParaRPr lang="tr-TR" sz="1400" baseline="0" dirty="0" smtClean="0">
                        <a:latin typeface="Arial"/>
                        <a:cs typeface="Arial"/>
                      </a:endParaRPr>
                    </a:p>
                    <a:p>
                      <a:r>
                        <a:rPr lang="tr-TR" sz="2800" baseline="0" dirty="0" smtClean="0">
                          <a:latin typeface="Times New Roman" panose="02020603050405020304" pitchFamily="18" charset="0"/>
                          <a:cs typeface="Times New Roman" panose="02020603050405020304" pitchFamily="18" charset="0"/>
                        </a:rPr>
                        <a:t>12.65</a:t>
                      </a: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0,93</a:t>
                      </a:r>
                      <a:endParaRPr lang="tr-TR" sz="2800" dirty="0">
                        <a:latin typeface="Times New Roman" panose="02020603050405020304" pitchFamily="18" charset="0"/>
                        <a:cs typeface="Times New Roman" panose="02020603050405020304" pitchFamily="18" charset="0"/>
                      </a:endParaRPr>
                    </a:p>
                  </a:txBody>
                  <a:tcPr/>
                </a:tc>
              </a:tr>
              <a:tr h="1408553">
                <a:tc>
                  <a:txBody>
                    <a:bodyPr/>
                    <a:lstStyle/>
                    <a:p>
                      <a:endParaRPr lang="tr-TR" sz="2800" dirty="0" smtClean="0">
                        <a:solidFill>
                          <a:srgbClr val="FF0000"/>
                        </a:solidFill>
                        <a:latin typeface="Times New Roman" panose="02020603050405020304" pitchFamily="18" charset="0"/>
                        <a:cs typeface="Times New Roman" panose="02020603050405020304" pitchFamily="18" charset="0"/>
                      </a:endParaRPr>
                    </a:p>
                    <a:p>
                      <a:r>
                        <a:rPr lang="tr-TR" sz="2800" dirty="0" err="1" smtClean="0">
                          <a:solidFill>
                            <a:srgbClr val="FF0000"/>
                          </a:solidFill>
                          <a:latin typeface="Times New Roman" panose="02020603050405020304" pitchFamily="18" charset="0"/>
                          <a:cs typeface="Times New Roman" panose="02020603050405020304" pitchFamily="18" charset="0"/>
                        </a:rPr>
                        <a:t>Gender</a:t>
                      </a:r>
                      <a:r>
                        <a:rPr lang="tr-TR" sz="2800" dirty="0" smtClean="0">
                          <a:solidFill>
                            <a:srgbClr val="FF0000"/>
                          </a:solidFill>
                          <a:latin typeface="Times New Roman" panose="02020603050405020304" pitchFamily="18" charset="0"/>
                          <a:cs typeface="Times New Roman" panose="02020603050405020304" pitchFamily="18" charset="0"/>
                        </a:rPr>
                        <a:t> of </a:t>
                      </a:r>
                      <a:r>
                        <a:rPr lang="tr-TR" sz="2800" dirty="0" err="1" smtClean="0">
                          <a:solidFill>
                            <a:srgbClr val="FF0000"/>
                          </a:solidFill>
                          <a:latin typeface="Times New Roman" panose="02020603050405020304" pitchFamily="18" charset="0"/>
                          <a:cs typeface="Times New Roman" panose="02020603050405020304" pitchFamily="18" charset="0"/>
                        </a:rPr>
                        <a:t>child</a:t>
                      </a:r>
                      <a:endParaRPr lang="tr-TR"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r>
                        <a:rPr lang="tr-TR" sz="2800" dirty="0" smtClean="0">
                          <a:latin typeface="Times New Roman" panose="02020603050405020304" pitchFamily="18" charset="0"/>
                          <a:cs typeface="Times New Roman" panose="02020603050405020304" pitchFamily="18" charset="0"/>
                        </a:rPr>
                        <a:t>39 </a:t>
                      </a:r>
                      <a:r>
                        <a:rPr lang="tr-TR" sz="2800" dirty="0" err="1" smtClean="0">
                          <a:latin typeface="Times New Roman" panose="02020603050405020304" pitchFamily="18" charset="0"/>
                          <a:cs typeface="Times New Roman" panose="02020603050405020304" pitchFamily="18" charset="0"/>
                        </a:rPr>
                        <a:t>female</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28</a:t>
                      </a:r>
                      <a:r>
                        <a:rPr lang="tr-TR" sz="2800" baseline="0" dirty="0" smtClean="0">
                          <a:latin typeface="Times New Roman" panose="02020603050405020304" pitchFamily="18" charset="0"/>
                          <a:cs typeface="Times New Roman" panose="02020603050405020304" pitchFamily="18" charset="0"/>
                        </a:rPr>
                        <a:t> </a:t>
                      </a:r>
                      <a:r>
                        <a:rPr lang="tr-TR" sz="2800" baseline="0" dirty="0" err="1" smtClean="0">
                          <a:latin typeface="Times New Roman" panose="02020603050405020304" pitchFamily="18" charset="0"/>
                          <a:cs typeface="Times New Roman" panose="02020603050405020304" pitchFamily="18" charset="0"/>
                        </a:rPr>
                        <a:t>male</a:t>
                      </a:r>
                      <a:endParaRPr lang="tr-TR" sz="2800" dirty="0">
                        <a:latin typeface="Times New Roman" panose="02020603050405020304" pitchFamily="18" charset="0"/>
                        <a:cs typeface="Times New Roman" panose="02020603050405020304" pitchFamily="18" charset="0"/>
                      </a:endParaRPr>
                    </a:p>
                  </a:txBody>
                  <a:tcPr/>
                </a:tc>
                <a:tc>
                  <a:txBody>
                    <a:bodyPr/>
                    <a:lstStyle/>
                    <a:p>
                      <a:r>
                        <a:rPr lang="tr-TR" sz="2800" dirty="0" smtClean="0">
                          <a:latin typeface="Times New Roman" panose="02020603050405020304" pitchFamily="18" charset="0"/>
                          <a:cs typeface="Times New Roman" panose="02020603050405020304" pitchFamily="18" charset="0"/>
                        </a:rPr>
                        <a:t>39 </a:t>
                      </a:r>
                      <a:r>
                        <a:rPr lang="tr-TR" sz="2800" dirty="0" err="1" smtClean="0">
                          <a:latin typeface="Times New Roman" panose="02020603050405020304" pitchFamily="18" charset="0"/>
                          <a:cs typeface="Times New Roman" panose="02020603050405020304" pitchFamily="18" charset="0"/>
                        </a:rPr>
                        <a:t>female</a:t>
                      </a:r>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26 </a:t>
                      </a:r>
                      <a:r>
                        <a:rPr lang="tr-TR" sz="2800" dirty="0" err="1" smtClean="0">
                          <a:latin typeface="Times New Roman" panose="02020603050405020304" pitchFamily="18" charset="0"/>
                          <a:cs typeface="Times New Roman" panose="02020603050405020304" pitchFamily="18" charset="0"/>
                        </a:rPr>
                        <a:t>male</a:t>
                      </a:r>
                      <a:endParaRPr lang="tr-TR" sz="2800" dirty="0">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0,834</a:t>
                      </a:r>
                    </a:p>
                  </a:txBody>
                  <a:tcPr/>
                </a:tc>
              </a:tr>
              <a:tr h="1408553">
                <a:tc>
                  <a:txBody>
                    <a:bodyPr/>
                    <a:lstStyle/>
                    <a:p>
                      <a:endParaRPr lang="tr-TR" sz="2800" dirty="0" smtClean="0">
                        <a:solidFill>
                          <a:srgbClr val="FF0000"/>
                        </a:solidFill>
                        <a:latin typeface="Times New Roman" panose="02020603050405020304" pitchFamily="18" charset="0"/>
                        <a:cs typeface="Times New Roman" panose="02020603050405020304" pitchFamily="18" charset="0"/>
                      </a:endParaRPr>
                    </a:p>
                    <a:p>
                      <a:r>
                        <a:rPr lang="tr-TR" sz="2800" baseline="0" dirty="0" err="1" smtClean="0">
                          <a:solidFill>
                            <a:srgbClr val="FF0000"/>
                          </a:solidFill>
                          <a:latin typeface="Times New Roman" panose="02020603050405020304" pitchFamily="18" charset="0"/>
                          <a:cs typeface="Times New Roman" panose="02020603050405020304" pitchFamily="18" charset="0"/>
                        </a:rPr>
                        <a:t>Platelet</a:t>
                      </a:r>
                      <a:r>
                        <a:rPr lang="tr-TR" sz="2800" baseline="0" dirty="0" smtClean="0">
                          <a:solidFill>
                            <a:srgbClr val="FF0000"/>
                          </a:solidFill>
                          <a:latin typeface="Times New Roman" panose="02020603050405020304" pitchFamily="18" charset="0"/>
                          <a:cs typeface="Times New Roman" panose="02020603050405020304" pitchFamily="18" charset="0"/>
                        </a:rPr>
                        <a:t> </a:t>
                      </a:r>
                      <a:r>
                        <a:rPr lang="tr-TR" sz="2800" baseline="0" dirty="0" err="1" smtClean="0">
                          <a:solidFill>
                            <a:srgbClr val="FF0000"/>
                          </a:solidFill>
                          <a:latin typeface="Times New Roman" panose="02020603050405020304" pitchFamily="18" charset="0"/>
                          <a:cs typeface="Times New Roman" panose="02020603050405020304" pitchFamily="18" charset="0"/>
                        </a:rPr>
                        <a:t>count</a:t>
                      </a:r>
                      <a:r>
                        <a:rPr lang="tr-TR" sz="2800" baseline="0" dirty="0" smtClean="0">
                          <a:solidFill>
                            <a:srgbClr val="FF0000"/>
                          </a:solidFill>
                          <a:latin typeface="Times New Roman" panose="02020603050405020304" pitchFamily="18" charset="0"/>
                          <a:cs typeface="Times New Roman" panose="02020603050405020304" pitchFamily="18" charset="0"/>
                        </a:rPr>
                        <a:t> (PLT)</a:t>
                      </a: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301,1</a:t>
                      </a:r>
                      <a:endParaRPr lang="tr-TR" sz="2800" dirty="0">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300,82</a:t>
                      </a:r>
                      <a:endParaRPr lang="tr-TR" sz="2800" dirty="0">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0,79</a:t>
                      </a:r>
                      <a:endParaRPr lang="tr-TR" sz="2800" dirty="0">
                        <a:latin typeface="Times New Roman" panose="02020603050405020304" pitchFamily="18" charset="0"/>
                        <a:cs typeface="Times New Roman" panose="02020603050405020304" pitchFamily="18" charset="0"/>
                      </a:endParaRPr>
                    </a:p>
                  </a:txBody>
                  <a:tcPr/>
                </a:tc>
              </a:tr>
              <a:tr h="1408553">
                <a:tc>
                  <a:txBody>
                    <a:bodyPr/>
                    <a:lstStyle/>
                    <a:p>
                      <a:endParaRPr lang="tr-TR" sz="2800" dirty="0" smtClean="0">
                        <a:solidFill>
                          <a:srgbClr val="FF0000"/>
                        </a:solidFill>
                        <a:latin typeface="Times New Roman" panose="02020603050405020304" pitchFamily="18" charset="0"/>
                        <a:cs typeface="Times New Roman" panose="02020603050405020304" pitchFamily="18" charset="0"/>
                      </a:endParaRPr>
                    </a:p>
                    <a:p>
                      <a:r>
                        <a:rPr lang="tr-TR" sz="2800" dirty="0" err="1" smtClean="0">
                          <a:solidFill>
                            <a:srgbClr val="FF0000"/>
                          </a:solidFill>
                          <a:latin typeface="Times New Roman" panose="02020603050405020304" pitchFamily="18" charset="0"/>
                          <a:cs typeface="Times New Roman" panose="02020603050405020304" pitchFamily="18" charset="0"/>
                        </a:rPr>
                        <a:t>Mean</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platelet</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dirty="0" err="1" smtClean="0">
                          <a:solidFill>
                            <a:srgbClr val="FF0000"/>
                          </a:solidFill>
                          <a:latin typeface="Times New Roman" panose="02020603050405020304" pitchFamily="18" charset="0"/>
                          <a:cs typeface="Times New Roman" panose="02020603050405020304" pitchFamily="18" charset="0"/>
                        </a:rPr>
                        <a:t>count</a:t>
                      </a:r>
                      <a:r>
                        <a:rPr lang="tr-TR" sz="2800" dirty="0" smtClean="0">
                          <a:solidFill>
                            <a:srgbClr val="FF0000"/>
                          </a:solidFill>
                          <a:latin typeface="Times New Roman" panose="02020603050405020304" pitchFamily="18" charset="0"/>
                          <a:cs typeface="Times New Roman" panose="02020603050405020304" pitchFamily="18" charset="0"/>
                        </a:rPr>
                        <a:t> </a:t>
                      </a:r>
                      <a:r>
                        <a:rPr lang="tr-TR" sz="2800" baseline="0" dirty="0" smtClean="0">
                          <a:solidFill>
                            <a:srgbClr val="FF0000"/>
                          </a:solidFill>
                          <a:latin typeface="Times New Roman" panose="02020603050405020304" pitchFamily="18" charset="0"/>
                          <a:cs typeface="Times New Roman" panose="02020603050405020304" pitchFamily="18" charset="0"/>
                        </a:rPr>
                        <a:t>(MPV)</a:t>
                      </a:r>
                      <a:endParaRPr lang="tr-TR" sz="2800" dirty="0">
                        <a:solidFill>
                          <a:srgbClr val="FF0000"/>
                        </a:solidFill>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7,55</a:t>
                      </a:r>
                      <a:endParaRPr lang="tr-TR" sz="2800" dirty="0">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7,46</a:t>
                      </a:r>
                      <a:endParaRPr lang="tr-TR" sz="2800" dirty="0">
                        <a:latin typeface="Times New Roman" panose="02020603050405020304" pitchFamily="18" charset="0"/>
                        <a:cs typeface="Times New Roman" panose="02020603050405020304" pitchFamily="18" charset="0"/>
                      </a:endParaRPr>
                    </a:p>
                  </a:txBody>
                  <a:tcPr/>
                </a:tc>
                <a:tc>
                  <a:txBody>
                    <a:bodyPr/>
                    <a:lstStyle/>
                    <a:p>
                      <a:endParaRPr lang="tr-TR" sz="2800" dirty="0" smtClean="0">
                        <a:latin typeface="Times New Roman" panose="02020603050405020304" pitchFamily="18" charset="0"/>
                        <a:cs typeface="Times New Roman" panose="02020603050405020304" pitchFamily="18" charset="0"/>
                      </a:endParaRPr>
                    </a:p>
                    <a:p>
                      <a:r>
                        <a:rPr lang="tr-TR" sz="2800" dirty="0" smtClean="0">
                          <a:latin typeface="Times New Roman" panose="02020603050405020304" pitchFamily="18" charset="0"/>
                          <a:cs typeface="Times New Roman" panose="02020603050405020304" pitchFamily="18" charset="0"/>
                        </a:rPr>
                        <a:t>0,795</a:t>
                      </a:r>
                      <a:endParaRPr lang="tr-TR" sz="2800" dirty="0">
                        <a:latin typeface="Times New Roman" panose="02020603050405020304" pitchFamily="18" charset="0"/>
                        <a:cs typeface="Times New Roman" panose="02020603050405020304" pitchFamily="18" charset="0"/>
                      </a:endParaRPr>
                    </a:p>
                  </a:txBody>
                  <a:tcPr/>
                </a:tc>
              </a:tr>
            </a:tbl>
          </a:graphicData>
        </a:graphic>
      </p:graphicFrame>
      <p:pic>
        <p:nvPicPr>
          <p:cNvPr id="9" name="Resim 8"/>
          <p:cNvPicPr>
            <a:picLocks noChangeAspect="1"/>
          </p:cNvPicPr>
          <p:nvPr/>
        </p:nvPicPr>
        <p:blipFill>
          <a:blip r:embed="rId12"/>
          <a:stretch>
            <a:fillRect/>
          </a:stretch>
        </p:blipFill>
        <p:spPr>
          <a:xfrm>
            <a:off x="2264022" y="13041810"/>
            <a:ext cx="10211876" cy="5220203"/>
          </a:xfrm>
          <a:prstGeom prst="rect">
            <a:avLst/>
          </a:prstGeom>
        </p:spPr>
      </p:pic>
      <p:pic>
        <p:nvPicPr>
          <p:cNvPr id="1028" name="Picture 4" descr="Sonradan Oluşan Kalp Hastalıkları ve Tedavisi | Doç Dr Osman Özdemi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685033" y="18828339"/>
            <a:ext cx="9858209" cy="561918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562</Words>
  <Application>Microsoft Office PowerPoint</Application>
  <PresentationFormat>Özel</PresentationFormat>
  <Paragraphs>80</Paragraphs>
  <Slides>1</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vt:i4>
      </vt:variant>
    </vt:vector>
  </HeadingPairs>
  <TitlesOfParts>
    <vt:vector size="4" baseType="lpstr">
      <vt:lpstr>Times New Roman</vt:lpstr>
      <vt:lpstr>Arial</vt:lpstr>
      <vt:lpstr>Default Design</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LENOVO</cp:lastModifiedBy>
  <cp:revision>29</cp:revision>
  <dcterms:modified xsi:type="dcterms:W3CDTF">2021-06-01T21:18:33Z</dcterms:modified>
</cp:coreProperties>
</file>